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13716000" cx="24384000"/>
  <p:notesSz cx="6858000" cy="9144000"/>
  <p:embeddedFontLst>
    <p:embeddedFont>
      <p:font typeface="Helvetica Neue"/>
      <p:regular r:id="rId20"/>
      <p:bold r:id="rId21"/>
      <p:italic r:id="rId22"/>
      <p:boldItalic r:id="rId23"/>
    </p:embeddedFont>
    <p:embeddedFont>
      <p:font typeface="Helvetica Neue Light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22" Type="http://schemas.openxmlformats.org/officeDocument/2006/relationships/font" Target="fonts/HelveticaNeue-italic.fntdata"/><Relationship Id="rId21" Type="http://schemas.openxmlformats.org/officeDocument/2006/relationships/font" Target="fonts/HelveticaNeue-bold.fntdata"/><Relationship Id="rId24" Type="http://schemas.openxmlformats.org/officeDocument/2006/relationships/font" Target="fonts/HelveticaNeueLight-regular.fntdata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Light-italic.fntdata"/><Relationship Id="rId25" Type="http://schemas.openxmlformats.org/officeDocument/2006/relationships/font" Target="fonts/HelveticaNeueLight-bold.fntdata"/><Relationship Id="rId27" Type="http://schemas.openxmlformats.org/officeDocument/2006/relationships/font" Target="fonts/HelveticaNeue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f4455a141_0_5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5f4455a141_0_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f4455a141_0_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5f4455a141_0_6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f4455a141_0_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5f4455a141_0_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f4455a141_0_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5f4455a141_0_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f4455a141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5f4455a141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f4455a141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5f4455a141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f4455a141_0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5f4455a141_0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f4455a141_0_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5f4455a141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f4455a141_0_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5f4455a141_0_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Subtítulo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9682688" y="5136872"/>
            <a:ext cx="9617344" cy="2096175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6B9"/>
              </a:buClr>
              <a:buSzPts val="11200"/>
              <a:buFont typeface="Helvetica Neue"/>
              <a:buNone/>
              <a:defRPr>
                <a:solidFill>
                  <a:srgbClr val="0076B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7133297" y="8161734"/>
            <a:ext cx="14716126" cy="3472533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itação">
  <p:cSld name="Citaçã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i="1" sz="3200">
                <a:solidFill>
                  <a:srgbClr val="000000"/>
                </a:solidFill>
              </a:defRPr>
            </a:lvl1pPr>
            <a:lvl2pPr indent="-39433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2pPr>
            <a:lvl3pPr indent="-39433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3pPr>
            <a:lvl4pPr indent="-39433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4pPr>
            <a:lvl5pPr indent="-39433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2" type="body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Helvetica Neue"/>
              <a:buNone/>
              <a:defRPr sz="46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9433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2pPr>
            <a:lvl3pPr indent="-39433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3pPr>
            <a:lvl4pPr indent="-39433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4pPr>
            <a:lvl5pPr indent="-39433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to">
  <p:cSld name="Foto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>
            <p:ph idx="2" type="pic"/>
          </p:nvPr>
        </p:nvSpPr>
        <p:spPr>
          <a:xfrm>
            <a:off x="6337904" y="1079370"/>
            <a:ext cx="15964160" cy="11973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>
  <p:cSld name="Em Branc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Marcadores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5825058" y="357187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5825058" y="3643312"/>
            <a:ext cx="15609095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394335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1pPr>
            <a:lvl2pPr indent="-39433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2pPr>
            <a:lvl3pPr indent="-39433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3pPr>
            <a:lvl4pPr indent="-39433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4pPr>
            <a:lvl5pPr indent="-39433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- Superior">
  <p:cSld name="Título - Superio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5769766" y="384833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- Centro">
  <p:cSld name="Título - Centr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524389" y="4121587"/>
            <a:ext cx="13596776" cy="4643438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to - Horizontal">
  <p:cSld name="Foto - Horizonta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/>
          <p:nvPr>
            <p:ph idx="2" type="pic"/>
          </p:nvPr>
        </p:nvSpPr>
        <p:spPr>
          <a:xfrm>
            <a:off x="5997510" y="1323200"/>
            <a:ext cx="13716002" cy="8304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type="title"/>
          </p:nvPr>
        </p:nvSpPr>
        <p:spPr>
          <a:xfrm>
            <a:off x="6022779" y="9558194"/>
            <a:ext cx="13660699" cy="2000251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5958573" y="11516475"/>
            <a:ext cx="13421611" cy="167696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"/>
              <a:buNone/>
              <a:defRPr sz="8000"/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to - Vertical">
  <p:cSld name="Foto - Vertica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/>
          <p:nvPr>
            <p:ph idx="2" type="pic"/>
          </p:nvPr>
        </p:nvSpPr>
        <p:spPr>
          <a:xfrm>
            <a:off x="13767338" y="1080492"/>
            <a:ext cx="7500938" cy="11555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type="title"/>
          </p:nvPr>
        </p:nvSpPr>
        <p:spPr>
          <a:xfrm>
            <a:off x="5659181" y="1080492"/>
            <a:ext cx="7500938" cy="5607844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Helvetica Neue"/>
              <a:buNone/>
              <a:defRPr sz="84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5659181" y="6831210"/>
            <a:ext cx="7500938" cy="5786439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>
                <a:solidFill>
                  <a:srgbClr val="000000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>
                <a:solidFill>
                  <a:srgbClr val="000000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>
                <a:solidFill>
                  <a:srgbClr val="000000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>
                <a:solidFill>
                  <a:srgbClr val="000000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sz="5200">
                <a:solidFill>
                  <a:srgbClr val="000000"/>
                </a:solidFill>
              </a:defRPr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, Marcadores e Foto">
  <p:cSld name="Título, Marcadores e F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>
            <p:ph idx="2" type="pic"/>
          </p:nvPr>
        </p:nvSpPr>
        <p:spPr>
          <a:xfrm>
            <a:off x="14264969" y="3532727"/>
            <a:ext cx="7500939" cy="88403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type="title"/>
          </p:nvPr>
        </p:nvSpPr>
        <p:spPr>
          <a:xfrm>
            <a:off x="5659181" y="246602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8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6156813" y="3532727"/>
            <a:ext cx="7500939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578485" lvl="0" marL="4572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sz="3800">
                <a:solidFill>
                  <a:srgbClr val="000000"/>
                </a:solidFill>
              </a:defRPr>
            </a:lvl1pPr>
            <a:lvl2pPr indent="-578485" lvl="1" marL="9144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sz="3800">
                <a:solidFill>
                  <a:srgbClr val="000000"/>
                </a:solidFill>
              </a:defRPr>
            </a:lvl2pPr>
            <a:lvl3pPr indent="-578485" lvl="2" marL="13716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sz="3800">
                <a:solidFill>
                  <a:srgbClr val="000000"/>
                </a:solidFill>
              </a:defRPr>
            </a:lvl3pPr>
            <a:lvl4pPr indent="-578485" lvl="3" marL="18288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sz="3800">
                <a:solidFill>
                  <a:srgbClr val="000000"/>
                </a:solidFill>
              </a:defRPr>
            </a:lvl4pPr>
            <a:lvl5pPr indent="-578485" lvl="4" marL="22860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510"/>
              <a:buFont typeface="Helvetica Neue"/>
              <a:buChar char="•"/>
              <a:defRPr sz="3800">
                <a:solidFill>
                  <a:srgbClr val="000000"/>
                </a:solidFill>
              </a:defRPr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rcadores">
  <p:cSld name="Marcadore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idx="1" type="body"/>
          </p:nvPr>
        </p:nvSpPr>
        <p:spPr>
          <a:xfrm>
            <a:off x="6433276" y="1785937"/>
            <a:ext cx="15609095" cy="10144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394335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1pPr>
            <a:lvl2pPr indent="-39433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2pPr>
            <a:lvl3pPr indent="-39433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3pPr>
            <a:lvl4pPr indent="-39433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4pPr>
            <a:lvl5pPr indent="-39433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5pPr>
            <a:lvl6pPr indent="-39433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6pPr>
            <a:lvl7pPr indent="-39433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7pPr>
            <a:lvl8pPr indent="-394334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8pPr>
            <a:lvl9pPr indent="-394334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610"/>
              <a:buChar char="•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ês Fotos">
  <p:cSld name="Três Foto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>
            <p:ph idx="2" type="pic"/>
          </p:nvPr>
        </p:nvSpPr>
        <p:spPr>
          <a:xfrm>
            <a:off x="14596725" y="7288609"/>
            <a:ext cx="7500938" cy="5304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3" name="Google Shape;43;p10"/>
          <p:cNvSpPr/>
          <p:nvPr>
            <p:ph idx="3" type="pic"/>
          </p:nvPr>
        </p:nvSpPr>
        <p:spPr>
          <a:xfrm>
            <a:off x="14596725" y="1377156"/>
            <a:ext cx="7500938" cy="5304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4" name="Google Shape;44;p10"/>
          <p:cNvSpPr/>
          <p:nvPr>
            <p:ph idx="4" type="pic"/>
          </p:nvPr>
        </p:nvSpPr>
        <p:spPr>
          <a:xfrm>
            <a:off x="6488568" y="1377156"/>
            <a:ext cx="7500939" cy="11215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769766" y="384833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  <a:defRPr b="0" i="0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387453" y="3643312"/>
            <a:ext cx="15609095" cy="8840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>
            <a:lvl1pPr indent="-688975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88975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88975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88975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88975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88975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88975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88975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88975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250"/>
              <a:buFont typeface="Helvetica Neue"/>
              <a:buChar char="•"/>
              <a:defRPr b="0" i="0" sz="5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2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gif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ub.dev/packages/provid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4294967295" type="ctrTitle"/>
          </p:nvPr>
        </p:nvSpPr>
        <p:spPr>
          <a:xfrm>
            <a:off x="9109033" y="5446751"/>
            <a:ext cx="13459200" cy="20961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6B9"/>
              </a:buClr>
              <a:buSzPts val="11200"/>
              <a:buFont typeface="Helvetica Neue"/>
              <a:buNone/>
            </a:pPr>
            <a:r>
              <a:rPr b="1" lang="en-US">
                <a:solidFill>
                  <a:srgbClr val="0076B9"/>
                </a:solidFill>
              </a:rPr>
              <a:t>State Management with Provider</a:t>
            </a:r>
            <a:endParaRPr b="1"/>
          </a:p>
        </p:txBody>
      </p:sp>
      <p:sp>
        <p:nvSpPr>
          <p:cNvPr id="60" name="Google Shape;60;p14"/>
          <p:cNvSpPr txBox="1"/>
          <p:nvPr>
            <p:ph idx="4294967295" type="subTitle"/>
          </p:nvPr>
        </p:nvSpPr>
        <p:spPr>
          <a:xfrm>
            <a:off x="7852099" y="8161734"/>
            <a:ext cx="14716126" cy="3472533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800"/>
              <a:buFont typeface="Helvetica Neue"/>
              <a:buNone/>
            </a:pPr>
            <a:r>
              <a:rPr lang="en-US" sz="7800"/>
              <a:t>Improve your app using Provider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7210850" y="804950"/>
            <a:ext cx="112905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b="1" lang="en-US"/>
              <a:t>Expose/Provide</a:t>
            </a:r>
            <a:endParaRPr b="1"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9650" y="3317425"/>
            <a:ext cx="15752899" cy="1020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7210850" y="804950"/>
            <a:ext cx="112905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b="1" lang="en-US"/>
              <a:t>Read/Listen</a:t>
            </a:r>
            <a:endParaRPr b="1"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0125" y="4341275"/>
            <a:ext cx="13299550" cy="125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7161" y="6957850"/>
            <a:ext cx="13129675" cy="58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6425" y="1961800"/>
            <a:ext cx="11385524" cy="1127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/>
        </p:nvSpPr>
        <p:spPr>
          <a:xfrm>
            <a:off x="9348675" y="378750"/>
            <a:ext cx="67047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ChangeNotifierProvider</a:t>
            </a:r>
            <a:endParaRPr b="1" sz="45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5" name="Google Shape;135;p25"/>
          <p:cNvSpPr txBox="1"/>
          <p:nvPr/>
        </p:nvSpPr>
        <p:spPr>
          <a:xfrm>
            <a:off x="9348675" y="1236900"/>
            <a:ext cx="67047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(CartModel)</a:t>
            </a:r>
            <a:endParaRPr b="1" sz="4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6" name="Google Shape;136;p25"/>
          <p:cNvSpPr txBox="1"/>
          <p:nvPr/>
        </p:nvSpPr>
        <p:spPr>
          <a:xfrm>
            <a:off x="15361850" y="8508125"/>
            <a:ext cx="42150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(addItem)</a:t>
            </a:r>
            <a:endParaRPr b="1" sz="4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" name="Google Shape;137;p25"/>
          <p:cNvSpPr txBox="1"/>
          <p:nvPr/>
        </p:nvSpPr>
        <p:spPr>
          <a:xfrm>
            <a:off x="17140525" y="4395375"/>
            <a:ext cx="42150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(Get Cart Items)</a:t>
            </a:r>
            <a:endParaRPr b="1" sz="4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8851450" y="960100"/>
            <a:ext cx="80439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143" name="Google Shape;143;p26"/>
          <p:cNvSpPr txBox="1"/>
          <p:nvPr>
            <p:ph idx="4294967295" type="body"/>
          </p:nvPr>
        </p:nvSpPr>
        <p:spPr>
          <a:xfrm>
            <a:off x="3498050" y="3996100"/>
            <a:ext cx="19362000" cy="70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-678656" lvl="0" marL="694531" rtl="0" algn="l">
              <a:lnSpc>
                <a:spcPct val="158000"/>
              </a:lnSpc>
              <a:spcBef>
                <a:spcPts val="4400"/>
              </a:spcBef>
              <a:spcAft>
                <a:spcPts val="0"/>
              </a:spcAft>
              <a:buClr>
                <a:srgbClr val="FFFFFF"/>
              </a:buClr>
              <a:buSzPts val="7000"/>
              <a:buChar char="•"/>
            </a:pPr>
            <a:r>
              <a:rPr b="1" lang="en-US" sz="7000">
                <a:solidFill>
                  <a:srgbClr val="FFFFFF"/>
                </a:solidFill>
              </a:rPr>
              <a:t>There’s not right or wrong solution.</a:t>
            </a:r>
            <a:endParaRPr b="1" sz="7000">
              <a:solidFill>
                <a:srgbClr val="FFFFFF"/>
              </a:solidFill>
            </a:endParaRPr>
          </a:p>
          <a:p>
            <a:pPr indent="-67865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Char char="•"/>
            </a:pPr>
            <a:r>
              <a:rPr b="1" lang="en-US" sz="7000">
                <a:solidFill>
                  <a:srgbClr val="FFFFFF"/>
                </a:solidFill>
              </a:rPr>
              <a:t>Choose the one that best suits your needs.</a:t>
            </a:r>
            <a:endParaRPr b="1" sz="7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7979259" y="3637137"/>
            <a:ext cx="15522600" cy="464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0000"/>
              <a:buFont typeface="Helvetica Neue"/>
              <a:buNone/>
            </a:pPr>
            <a:r>
              <a:rPr lang="en-US" sz="10000"/>
              <a:t>Perguntas e Respostas</a:t>
            </a:r>
            <a:endParaRPr/>
          </a:p>
        </p:txBody>
      </p:sp>
      <p:sp>
        <p:nvSpPr>
          <p:cNvPr id="149" name="Google Shape;149;p27"/>
          <p:cNvSpPr txBox="1"/>
          <p:nvPr/>
        </p:nvSpPr>
        <p:spPr>
          <a:xfrm>
            <a:off x="8447600" y="8280525"/>
            <a:ext cx="10173600" cy="3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/>
              <a:buChar char="●"/>
            </a:pPr>
            <a:r>
              <a:rPr b="1" lang="en-US"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diegoveloper@gmail.com</a:t>
            </a:r>
            <a:endParaRPr b="1" sz="4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/>
              <a:buChar char="●"/>
            </a:pPr>
            <a:r>
              <a:rPr b="1" lang="en-US"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https://github.com/diegoveloper/</a:t>
            </a:r>
            <a:endParaRPr b="1" sz="4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/>
              <a:buChar char="●"/>
            </a:pPr>
            <a:r>
              <a:rPr b="1" lang="en-US"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https://medium.com/@diegoveloper</a:t>
            </a:r>
            <a:endParaRPr b="1" sz="4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Helvetica Neue"/>
              <a:buChar char="●"/>
            </a:pPr>
            <a:r>
              <a:rPr b="1" lang="en-US"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https://twitter.com/diegoveloper</a:t>
            </a:r>
            <a:endParaRPr b="1" sz="4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95875" y="7991075"/>
            <a:ext cx="5872476" cy="451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8524389" y="4121587"/>
            <a:ext cx="13596776" cy="4643438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7000"/>
              <a:buFont typeface="Helvetica Neue"/>
              <a:buNone/>
            </a:pPr>
            <a:r>
              <a:rPr lang="en-US" sz="17000"/>
              <a:t>Obrigado!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5825058" y="357187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Sobre o Palestrante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7490350" y="3393275"/>
            <a:ext cx="15609000" cy="90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-846296" lvl="0" marL="69453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Char char="•"/>
            </a:pPr>
            <a:r>
              <a:rPr b="1" lang="en-US">
                <a:solidFill>
                  <a:srgbClr val="FFFFFF"/>
                </a:solidFill>
              </a:rPr>
              <a:t>Diego Velásquez López</a:t>
            </a:r>
            <a:endParaRPr b="1">
              <a:solidFill>
                <a:srgbClr val="FFFFFF"/>
              </a:solidFill>
            </a:endParaRPr>
          </a:p>
          <a:p>
            <a:pPr indent="-846296" lvl="0" marL="69453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Char char="•"/>
            </a:pPr>
            <a:r>
              <a:rPr b="1" lang="en-US">
                <a:solidFill>
                  <a:srgbClr val="FFFFFF"/>
                </a:solidFill>
              </a:rPr>
              <a:t>Google Developer Expert Flutter</a:t>
            </a:r>
            <a:endParaRPr b="1">
              <a:solidFill>
                <a:srgbClr val="FFFFFF"/>
              </a:solidFill>
            </a:endParaRPr>
          </a:p>
          <a:p>
            <a:pPr indent="-846296" lvl="0" marL="69453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Char char="•"/>
            </a:pPr>
            <a:r>
              <a:rPr b="1" lang="en-US">
                <a:solidFill>
                  <a:srgbClr val="FFFFFF"/>
                </a:solidFill>
              </a:rPr>
              <a:t>Software engineer</a:t>
            </a:r>
            <a:endParaRPr b="1">
              <a:solidFill>
                <a:srgbClr val="FFFFFF"/>
              </a:solidFill>
            </a:endParaRPr>
          </a:p>
          <a:p>
            <a:pPr indent="-846296" lvl="0" marL="69453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Char char="•"/>
            </a:pPr>
            <a:r>
              <a:rPr b="1" lang="en-US">
                <a:solidFill>
                  <a:srgbClr val="FFFFFF"/>
                </a:solidFill>
              </a:rPr>
              <a:t>Android / iOS / Flutter</a:t>
            </a:r>
            <a:endParaRPr b="1">
              <a:solidFill>
                <a:srgbClr val="FFFFFF"/>
              </a:solidFill>
            </a:endParaRPr>
          </a:p>
          <a:p>
            <a:pPr indent="-846296" lvl="0" marL="69453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Char char="•"/>
            </a:pPr>
            <a:r>
              <a:rPr b="1" lang="en-US">
                <a:solidFill>
                  <a:srgbClr val="FFFFFF"/>
                </a:solidFill>
              </a:rPr>
              <a:t>Creator of 2 Android apps (+100k downloads):</a:t>
            </a:r>
            <a:endParaRPr b="1">
              <a:solidFill>
                <a:srgbClr val="FFFFFF"/>
              </a:solidFill>
            </a:endParaRPr>
          </a:p>
          <a:p>
            <a:pPr indent="-846296" lvl="1" marL="113903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Char char="•"/>
            </a:pPr>
            <a:r>
              <a:rPr b="1" lang="en-US">
                <a:solidFill>
                  <a:srgbClr val="FFFFFF"/>
                </a:solidFill>
              </a:rPr>
              <a:t>Pseudocode</a:t>
            </a:r>
            <a:endParaRPr b="1">
              <a:solidFill>
                <a:srgbClr val="FFFFFF"/>
              </a:solidFill>
            </a:endParaRPr>
          </a:p>
          <a:p>
            <a:pPr indent="-846296" lvl="1" marL="113903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Char char="•"/>
            </a:pPr>
            <a:r>
              <a:rPr b="1" lang="en-US">
                <a:solidFill>
                  <a:srgbClr val="FFFFFF"/>
                </a:solidFill>
              </a:rPr>
              <a:t>Quick Printer</a:t>
            </a:r>
            <a:endParaRPr b="1">
              <a:solidFill>
                <a:srgbClr val="FFFFFF"/>
              </a:solidFill>
            </a:endParaRPr>
          </a:p>
          <a:p>
            <a:pPr indent="-846296" lvl="0" marL="69453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Char char="•"/>
            </a:pPr>
            <a:r>
              <a:rPr b="1" lang="en-US">
                <a:solidFill>
                  <a:srgbClr val="FFFFFF"/>
                </a:solidFill>
              </a:rPr>
              <a:t>Founder &amp; Organizer @ Flutter Peru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FFFF"/>
                </a:solidFill>
              </a:rPr>
              <a:t>@diegoveloper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8913" y="11384550"/>
            <a:ext cx="1143282" cy="105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68213" y="11495096"/>
            <a:ext cx="904759" cy="838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14779" y="11495121"/>
            <a:ext cx="904760" cy="838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96900" y="5619175"/>
            <a:ext cx="2845900" cy="28459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257300" y="8465075"/>
            <a:ext cx="7325100" cy="26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FFFFFF"/>
                </a:solidFill>
              </a:rPr>
              <a:t>Mobile Software Architect</a:t>
            </a:r>
            <a:endParaRPr b="1" sz="45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FFFFFF"/>
                </a:solidFill>
              </a:rPr>
              <a:t>https://aeyrium.com</a:t>
            </a:r>
            <a:endParaRPr b="1" sz="4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5825058" y="357187"/>
            <a:ext cx="15609095" cy="3036095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b="0" i="0" lang="en-US" sz="11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Cronograma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5825100" y="4286701"/>
            <a:ext cx="15609000" cy="713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-494030" lvl="0" marL="611187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000"/>
              <a:buChar char="•"/>
            </a:pPr>
            <a:r>
              <a:rPr b="1" lang="en-US" sz="7000"/>
              <a:t>What, Why, How</a:t>
            </a:r>
            <a:endParaRPr b="1" sz="7000"/>
          </a:p>
          <a:p>
            <a:pPr indent="-494030" lvl="0" marL="611187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000"/>
              <a:buChar char="•"/>
            </a:pPr>
            <a:r>
              <a:rPr b="1" lang="en-US" sz="7000"/>
              <a:t>Live Code</a:t>
            </a:r>
            <a:endParaRPr b="1" sz="7000"/>
          </a:p>
          <a:p>
            <a:pPr indent="-494029" lvl="0" marL="611187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7000"/>
              <a:buChar char="•"/>
            </a:pPr>
            <a:r>
              <a:rPr b="1" lang="en-US" sz="7000"/>
              <a:t>Provider</a:t>
            </a:r>
            <a:endParaRPr b="1" sz="7000"/>
          </a:p>
          <a:p>
            <a:pPr indent="-494029" lvl="0" marL="611187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7000"/>
              <a:buChar char="•"/>
            </a:pPr>
            <a:r>
              <a:rPr b="1" lang="en-US" sz="7000"/>
              <a:t>Summary</a:t>
            </a:r>
            <a:endParaRPr b="1" sz="7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5884200" y="1020675"/>
            <a:ext cx="184998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lang="en-US"/>
              <a:t>What is State Management?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3300" y="3554350"/>
            <a:ext cx="17688398" cy="99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5884200" y="1020675"/>
            <a:ext cx="151590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lang="en-US"/>
              <a:t>Why?</a:t>
            </a:r>
            <a:endParaRPr/>
          </a:p>
        </p:txBody>
      </p:sp>
      <p:sp>
        <p:nvSpPr>
          <p:cNvPr id="89" name="Google Shape;89;p18"/>
          <p:cNvSpPr txBox="1"/>
          <p:nvPr>
            <p:ph idx="4294967295" type="body"/>
          </p:nvPr>
        </p:nvSpPr>
        <p:spPr>
          <a:xfrm>
            <a:off x="4814225" y="3620600"/>
            <a:ext cx="18106500" cy="9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-583406" lvl="0" marL="694531" rtl="0" algn="l">
              <a:lnSpc>
                <a:spcPct val="158000"/>
              </a:lnSpc>
              <a:spcBef>
                <a:spcPts val="440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Keep UI separated from business logic.</a:t>
            </a:r>
            <a:endParaRPr b="1" sz="5500">
              <a:solidFill>
                <a:srgbClr val="FFFFFF"/>
              </a:solidFill>
            </a:endParaRPr>
          </a:p>
          <a:p>
            <a:pPr indent="-58340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Increase the performance of your app.</a:t>
            </a:r>
            <a:endParaRPr b="1" sz="5500">
              <a:solidFill>
                <a:srgbClr val="FFFFFF"/>
              </a:solidFill>
            </a:endParaRPr>
          </a:p>
          <a:p>
            <a:pPr indent="-58340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Allows adding features quickly without breaking the code neither sacrificing code quality.</a:t>
            </a:r>
            <a:endParaRPr b="1" sz="5500">
              <a:solidFill>
                <a:srgbClr val="FFFFFF"/>
              </a:solidFill>
            </a:endParaRPr>
          </a:p>
          <a:p>
            <a:pPr indent="-58340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Easy to understand; hard to break.</a:t>
            </a:r>
            <a:endParaRPr b="1" sz="5500">
              <a:solidFill>
                <a:srgbClr val="FFFFFF"/>
              </a:solidFill>
            </a:endParaRPr>
          </a:p>
          <a:p>
            <a:pPr indent="-58340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Easy to test.</a:t>
            </a:r>
            <a:endParaRPr b="1" sz="5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5884200" y="1020675"/>
            <a:ext cx="157647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lang="en-US"/>
              <a:t>How</a:t>
            </a:r>
            <a:endParaRPr/>
          </a:p>
        </p:txBody>
      </p:sp>
      <p:sp>
        <p:nvSpPr>
          <p:cNvPr id="95" name="Google Shape;95;p19"/>
          <p:cNvSpPr txBox="1"/>
          <p:nvPr>
            <p:ph idx="4294967295" type="body"/>
          </p:nvPr>
        </p:nvSpPr>
        <p:spPr>
          <a:xfrm>
            <a:off x="4814225" y="3620600"/>
            <a:ext cx="18106500" cy="9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-583406" lvl="0" marL="694531" rtl="0" algn="l">
              <a:lnSpc>
                <a:spcPct val="158000"/>
              </a:lnSpc>
              <a:spcBef>
                <a:spcPts val="440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Georgia"/>
              <a:buChar char="•"/>
            </a:pPr>
            <a:r>
              <a:rPr b="1" lang="en-US" sz="5500">
                <a:solidFill>
                  <a:srgbClr val="FFFFFF"/>
                </a:solidFill>
              </a:rPr>
              <a:t>Using setState() and StatefulWidgets </a:t>
            </a:r>
            <a:endParaRPr b="1" sz="5500">
              <a:solidFill>
                <a:srgbClr val="FFFFFF"/>
              </a:solidFill>
            </a:endParaRPr>
          </a:p>
          <a:p>
            <a:pPr indent="-58340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ScopedModel</a:t>
            </a:r>
            <a:endParaRPr b="1" sz="5500">
              <a:solidFill>
                <a:srgbClr val="FFFFFF"/>
              </a:solidFill>
            </a:endParaRPr>
          </a:p>
          <a:p>
            <a:pPr indent="-58340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Provider</a:t>
            </a:r>
            <a:endParaRPr b="1" sz="5500">
              <a:solidFill>
                <a:srgbClr val="FFFFFF"/>
              </a:solidFill>
            </a:endParaRPr>
          </a:p>
          <a:p>
            <a:pPr indent="-58340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BLoC (Business Logic Component)</a:t>
            </a:r>
            <a:endParaRPr b="1" sz="5500">
              <a:solidFill>
                <a:srgbClr val="FFFFFF"/>
              </a:solidFill>
            </a:endParaRPr>
          </a:p>
          <a:p>
            <a:pPr indent="-58340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Redux</a:t>
            </a:r>
            <a:endParaRPr b="1" sz="5500">
              <a:solidFill>
                <a:srgbClr val="FFFFFF"/>
              </a:solidFill>
            </a:endParaRPr>
          </a:p>
          <a:p>
            <a:pPr indent="-583406" lvl="0" marL="694531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Char char="•"/>
            </a:pPr>
            <a:r>
              <a:rPr b="1" lang="en-US" sz="5500">
                <a:solidFill>
                  <a:srgbClr val="FFFFFF"/>
                </a:solidFill>
              </a:rPr>
              <a:t>MobX</a:t>
            </a:r>
            <a:endParaRPr b="1" sz="5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5884200" y="1020675"/>
            <a:ext cx="164307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lang="en-US"/>
              <a:t>          Let’s code</a:t>
            </a: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 rotWithShape="1">
          <a:blip r:embed="rId3">
            <a:alphaModFix/>
          </a:blip>
          <a:srcRect b="-8271" l="-3700" r="3699" t="0"/>
          <a:stretch/>
        </p:blipFill>
        <p:spPr>
          <a:xfrm>
            <a:off x="8320225" y="3766025"/>
            <a:ext cx="8272200" cy="1082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102676" cy="1401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65575" y="379813"/>
            <a:ext cx="14518426" cy="1295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9051950" y="836575"/>
            <a:ext cx="6566400" cy="30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b="1" lang="en-US"/>
              <a:t>Provider</a:t>
            </a:r>
            <a:endParaRPr b="1"/>
          </a:p>
        </p:txBody>
      </p:sp>
      <p:sp>
        <p:nvSpPr>
          <p:cNvPr id="113" name="Google Shape;113;p22"/>
          <p:cNvSpPr txBox="1"/>
          <p:nvPr>
            <p:ph type="title"/>
          </p:nvPr>
        </p:nvSpPr>
        <p:spPr>
          <a:xfrm>
            <a:off x="490950" y="5681900"/>
            <a:ext cx="10862400" cy="49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b="1" lang="en-US" sz="10000">
                <a:solidFill>
                  <a:srgbClr val="FFFFFF"/>
                </a:solidFill>
              </a:rPr>
              <a:t>Expose/Provide</a:t>
            </a:r>
            <a:endParaRPr b="1" sz="10000">
              <a:solidFill>
                <a:srgbClr val="FFFFFF"/>
              </a:solidFill>
            </a:endParaRPr>
          </a:p>
        </p:txBody>
      </p:sp>
      <p:sp>
        <p:nvSpPr>
          <p:cNvPr id="114" name="Google Shape;114;p22"/>
          <p:cNvSpPr txBox="1"/>
          <p:nvPr>
            <p:ph type="title"/>
          </p:nvPr>
        </p:nvSpPr>
        <p:spPr>
          <a:xfrm>
            <a:off x="12978550" y="5681900"/>
            <a:ext cx="10862400" cy="49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b="1" lang="en-US" sz="10000">
                <a:solidFill>
                  <a:srgbClr val="FFFFFF"/>
                </a:solidFill>
              </a:rPr>
              <a:t>Read/Listen</a:t>
            </a:r>
            <a:endParaRPr b="1" sz="10000">
              <a:solidFill>
                <a:srgbClr val="FFFFFF"/>
              </a:solidFill>
            </a:endParaRPr>
          </a:p>
        </p:txBody>
      </p:sp>
      <p:sp>
        <p:nvSpPr>
          <p:cNvPr id="115" name="Google Shape;115;p22"/>
          <p:cNvSpPr txBox="1"/>
          <p:nvPr>
            <p:ph type="title"/>
          </p:nvPr>
        </p:nvSpPr>
        <p:spPr>
          <a:xfrm>
            <a:off x="5218375" y="3051175"/>
            <a:ext cx="14105400" cy="19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C7F"/>
              </a:buClr>
              <a:buSzPts val="11200"/>
              <a:buFont typeface="Helvetica Neue"/>
              <a:buNone/>
            </a:pPr>
            <a:r>
              <a:rPr lang="en-US" sz="5000" u="sng">
                <a:solidFill>
                  <a:srgbClr val="434343"/>
                </a:solidFill>
                <a:hlinkClick r:id="rId3"/>
              </a:rPr>
              <a:t>https://pub.dev/packages/provider</a:t>
            </a:r>
            <a:endParaRPr sz="5000">
              <a:solidFill>
                <a:srgbClr val="43434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